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82" r:id="rId4"/>
    <p:sldId id="283" r:id="rId5"/>
    <p:sldId id="284" r:id="rId6"/>
    <p:sldId id="281" r:id="rId7"/>
    <p:sldId id="298" r:id="rId8"/>
    <p:sldId id="299" r:id="rId9"/>
    <p:sldId id="300" r:id="rId10"/>
    <p:sldId id="301"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7" d="100"/>
          <a:sy n="107" d="100"/>
        </p:scale>
        <p:origin x="8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BE397-C140-7DBA-2D61-78FA04E65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30D71ED-F606-8225-F9AD-641EA9777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44F084F-C474-8331-7528-E0A6D32C7593}"/>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C9D06801-D9E4-BD91-2D5E-27F214D26F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0F4665-497B-A731-F026-4336BEC30BDA}"/>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101210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75B72-6F72-207D-A2EA-CD089888E4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FC01EF-EF80-B4B5-901C-5D225B3739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2FE315-D8CB-CCC9-134A-AEEB61B9E31D}"/>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2FAFF111-A647-50F8-4CCC-82FC375E79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F1F5CB-EBC5-A55B-4FEB-BC210F67F890}"/>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287126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152DA1-7385-05E6-8876-108F4A6CCE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00501A-675A-9825-898E-70E22780B38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3B4B7F-D1C0-DB7D-B25C-D22B0FF33E05}"/>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A4C92858-22E3-D8B5-2B6A-40D0BFBA94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30ABC3-8A46-6BD8-1D8C-E12139CAA073}"/>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87011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A136D2-17E0-D75C-AB1E-DFD9E25FE8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45BCB1-5122-10A0-05CD-E68A6B2AF6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846D20-5DFD-9707-8164-0DD87B82E80E}"/>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8A8F6E77-FDA2-E137-F79D-9FB5D3534F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20E15E-BF78-7E52-AC46-4FFC56BE67DE}"/>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44637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40C15E-DBF8-168D-636A-F99BA50B088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A4DD88-62E8-13EA-4D9C-FF9A3092F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5CD9229-4213-DC65-ADCC-7ABAEC085A45}"/>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1D10DFC5-FEE2-B9D9-81C5-391EF6E02B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55D9BC-6C1D-04DB-B7FC-EB73BC83EE56}"/>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172880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AC3BCF-1B24-7075-F406-1B22AAD8EE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A2EE77-BD6C-F46C-5CC2-11D1554161D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5054FEF-61BC-FC43-3CD1-E74D1EBB63C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571E4AD-1426-A682-B812-9D9C054AE272}"/>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6" name="フッター プレースホルダー 5">
            <a:extLst>
              <a:ext uri="{FF2B5EF4-FFF2-40B4-BE49-F238E27FC236}">
                <a16:creationId xmlns:a16="http://schemas.microsoft.com/office/drawing/2014/main" id="{589910E1-2CD5-BA87-C6F6-DBAF6E43ED8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59088F-10FF-27B3-FDD4-BBA98BA4E447}"/>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154592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6B7650-B2BC-8DE4-6AE5-4AA27539AD1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2B95C2-B4E7-BF8F-1613-478D5FBE7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BF794CB-2320-BA61-47B4-3732E7A9E3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989DDDF-A755-9CEB-BD88-B38FF1734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EAC418B-4E67-CFA3-CB93-5F67190851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F5CE96-6936-EEA7-9D3A-8CA04BB2B0C2}"/>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8" name="フッター プレースホルダー 7">
            <a:extLst>
              <a:ext uri="{FF2B5EF4-FFF2-40B4-BE49-F238E27FC236}">
                <a16:creationId xmlns:a16="http://schemas.microsoft.com/office/drawing/2014/main" id="{494A9EF4-E645-E24C-EA93-26B282AE99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C9A885B-C61D-2143-9E91-E9AA4DBE6E9C}"/>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244865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F031D-A63A-BB05-CBF7-58B07C11B97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B77DE0-BEB6-8EEB-F2CC-2968F31BA240}"/>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4" name="フッター プレースホルダー 3">
            <a:extLst>
              <a:ext uri="{FF2B5EF4-FFF2-40B4-BE49-F238E27FC236}">
                <a16:creationId xmlns:a16="http://schemas.microsoft.com/office/drawing/2014/main" id="{E4989303-7193-7158-1BF5-10A0AAEDC9D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18DEEE-BB17-2464-858A-3C01899BD1B3}"/>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169085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357037-12B6-0758-A2BE-17F09E2511FD}"/>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3" name="フッター プレースホルダー 2">
            <a:extLst>
              <a:ext uri="{FF2B5EF4-FFF2-40B4-BE49-F238E27FC236}">
                <a16:creationId xmlns:a16="http://schemas.microsoft.com/office/drawing/2014/main" id="{C459982D-5E79-D0C3-0F07-11627A74570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9767D6-316C-ADBC-6260-F6D6CCDBFD86}"/>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218047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B98D3B-8E96-7CD4-18E6-0506489C84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548058-F1AD-0D08-3B25-2EE2C0359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34CCFC3-A869-1B17-D02A-3F63C6115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7188A1-79A0-401C-2509-CF7CE033BB71}"/>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6" name="フッター プレースホルダー 5">
            <a:extLst>
              <a:ext uri="{FF2B5EF4-FFF2-40B4-BE49-F238E27FC236}">
                <a16:creationId xmlns:a16="http://schemas.microsoft.com/office/drawing/2014/main" id="{928052D4-46F2-E99A-A8B7-EB3A56C58E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58DD24-DB88-82CB-A1A2-0A21777BFE5B}"/>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426885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8CFE5-A04A-7FCD-BBAA-DA3AD4DAEB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AC0604C-141A-22FC-9178-DC0F36AC97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4E45BFF-2E6D-7B7E-F4CF-607023BC8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7CA901-D159-2248-F01B-99C00FB493FE}"/>
              </a:ext>
            </a:extLst>
          </p:cNvPr>
          <p:cNvSpPr>
            <a:spLocks noGrp="1"/>
          </p:cNvSpPr>
          <p:nvPr>
            <p:ph type="dt" sz="half" idx="10"/>
          </p:nvPr>
        </p:nvSpPr>
        <p:spPr/>
        <p:txBody>
          <a:bodyPr/>
          <a:lstStyle/>
          <a:p>
            <a:fld id="{CA12A422-C93A-4CA4-9122-12335A792A1B}" type="datetimeFigureOut">
              <a:rPr kumimoji="1" lang="ja-JP" altLang="en-US" smtClean="0"/>
              <a:t>2023/10/17</a:t>
            </a:fld>
            <a:endParaRPr kumimoji="1" lang="ja-JP" altLang="en-US"/>
          </a:p>
        </p:txBody>
      </p:sp>
      <p:sp>
        <p:nvSpPr>
          <p:cNvPr id="6" name="フッター プレースホルダー 5">
            <a:extLst>
              <a:ext uri="{FF2B5EF4-FFF2-40B4-BE49-F238E27FC236}">
                <a16:creationId xmlns:a16="http://schemas.microsoft.com/office/drawing/2014/main" id="{257E5DCA-42A8-469A-2DD8-1128D697AC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9B18EE-C500-1D66-094B-C5F563F4942F}"/>
              </a:ext>
            </a:extLst>
          </p:cNvPr>
          <p:cNvSpPr>
            <a:spLocks noGrp="1"/>
          </p:cNvSpPr>
          <p:nvPr>
            <p:ph type="sldNum" sz="quarter" idx="12"/>
          </p:nvPr>
        </p:nvSpPr>
        <p:spPr/>
        <p:txBody>
          <a:body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228548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9A4FA33-F297-90A1-DAD1-C33CE3ED07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817EB6-083C-B8CA-485F-D3D86AFC9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AE2EC7-4E91-F736-E18D-3E7936325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2A422-C93A-4CA4-9122-12335A792A1B}" type="datetimeFigureOut">
              <a:rPr kumimoji="1" lang="ja-JP" altLang="en-US" smtClean="0"/>
              <a:t>2023/10/17</a:t>
            </a:fld>
            <a:endParaRPr kumimoji="1" lang="ja-JP" altLang="en-US"/>
          </a:p>
        </p:txBody>
      </p:sp>
      <p:sp>
        <p:nvSpPr>
          <p:cNvPr id="5" name="フッター プレースホルダー 4">
            <a:extLst>
              <a:ext uri="{FF2B5EF4-FFF2-40B4-BE49-F238E27FC236}">
                <a16:creationId xmlns:a16="http://schemas.microsoft.com/office/drawing/2014/main" id="{1364F2FA-D4BF-7C6C-2746-3B6172C2E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6945897-95A9-B003-4DA9-BBFECBF9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2146-CBD4-468A-BF6F-4442E2E85674}" type="slidenum">
              <a:rPr kumimoji="1" lang="ja-JP" altLang="en-US" smtClean="0"/>
              <a:t>‹#›</a:t>
            </a:fld>
            <a:endParaRPr kumimoji="1" lang="ja-JP" altLang="en-US"/>
          </a:p>
        </p:txBody>
      </p:sp>
    </p:spTree>
    <p:extLst>
      <p:ext uri="{BB962C8B-B14F-4D97-AF65-F5344CB8AC3E}">
        <p14:creationId xmlns:p14="http://schemas.microsoft.com/office/powerpoint/2010/main" val="3362422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7B32D6A-5619-5CEA-5453-44111B7A3DAD}"/>
              </a:ext>
            </a:extLst>
          </p:cNvPr>
          <p:cNvSpPr>
            <a:spLocks noGrp="1"/>
          </p:cNvSpPr>
          <p:nvPr>
            <p:ph type="subTitle" idx="1"/>
          </p:nvPr>
        </p:nvSpPr>
        <p:spPr>
          <a:xfrm>
            <a:off x="775062" y="989467"/>
            <a:ext cx="9144000" cy="5630656"/>
          </a:xfrm>
        </p:spPr>
        <p:txBody>
          <a:bodyPr>
            <a:normAutofit/>
          </a:bodyPr>
          <a:lstStyle/>
          <a:p>
            <a:pPr algn="l"/>
            <a:r>
              <a:rPr kumimoji="1" lang="ja-JP" altLang="en-US" dirty="0"/>
              <a:t>①タイピング練習</a:t>
            </a:r>
            <a:endParaRPr kumimoji="1" lang="en-US" altLang="ja-JP" dirty="0"/>
          </a:p>
          <a:p>
            <a:pPr algn="l"/>
            <a:r>
              <a:rPr kumimoji="1" lang="ja-JP" altLang="en-US" dirty="0"/>
              <a:t>②レールを使ってジェットコースターを作ろう</a:t>
            </a:r>
            <a:endParaRPr kumimoji="1" lang="en-US" altLang="ja-JP" dirty="0"/>
          </a:p>
        </p:txBody>
      </p:sp>
      <p:sp>
        <p:nvSpPr>
          <p:cNvPr id="4" name="テキスト ボックス 3">
            <a:extLst>
              <a:ext uri="{FF2B5EF4-FFF2-40B4-BE49-F238E27FC236}">
                <a16:creationId xmlns:a16="http://schemas.microsoft.com/office/drawing/2014/main" id="{BC599DE2-BAEC-B05A-0CAC-C93F7876BDB9}"/>
              </a:ext>
            </a:extLst>
          </p:cNvPr>
          <p:cNvSpPr txBox="1"/>
          <p:nvPr/>
        </p:nvSpPr>
        <p:spPr>
          <a:xfrm>
            <a:off x="277921" y="237877"/>
            <a:ext cx="9969335" cy="646331"/>
          </a:xfrm>
          <a:prstGeom prst="rect">
            <a:avLst/>
          </a:prstGeom>
          <a:noFill/>
        </p:spPr>
        <p:txBody>
          <a:bodyPr wrap="square" rtlCol="0">
            <a:spAutoFit/>
          </a:bodyPr>
          <a:lstStyle/>
          <a:p>
            <a:r>
              <a:rPr lang="en-US" altLang="ja-JP" sz="3600" b="1" dirty="0"/>
              <a:t>【</a:t>
            </a:r>
            <a:r>
              <a:rPr lang="ja-JP" altLang="en-US" sz="3600" b="1" dirty="0"/>
              <a:t>今日やること</a:t>
            </a:r>
            <a:r>
              <a:rPr lang="en-US" altLang="ja-JP" sz="3600" b="1" dirty="0"/>
              <a:t>】</a:t>
            </a:r>
            <a:endParaRPr kumimoji="1" lang="ja-JP" altLang="en-US" sz="3600" b="1" dirty="0"/>
          </a:p>
        </p:txBody>
      </p:sp>
      <p:pic>
        <p:nvPicPr>
          <p:cNvPr id="5" name="図 4">
            <a:extLst>
              <a:ext uri="{FF2B5EF4-FFF2-40B4-BE49-F238E27FC236}">
                <a16:creationId xmlns:a16="http://schemas.microsoft.com/office/drawing/2014/main" id="{E350577D-F565-CBF1-6FD0-28DED4622B02}"/>
              </a:ext>
            </a:extLst>
          </p:cNvPr>
          <p:cNvPicPr>
            <a:picLocks noChangeAspect="1"/>
          </p:cNvPicPr>
          <p:nvPr/>
        </p:nvPicPr>
        <p:blipFill>
          <a:blip r:embed="rId2"/>
          <a:stretch>
            <a:fillRect/>
          </a:stretch>
        </p:blipFill>
        <p:spPr>
          <a:xfrm>
            <a:off x="2272939" y="2115294"/>
            <a:ext cx="7085374" cy="4742706"/>
          </a:xfrm>
          <a:prstGeom prst="rect">
            <a:avLst/>
          </a:prstGeom>
        </p:spPr>
      </p:pic>
    </p:spTree>
    <p:extLst>
      <p:ext uri="{BB962C8B-B14F-4D97-AF65-F5344CB8AC3E}">
        <p14:creationId xmlns:p14="http://schemas.microsoft.com/office/powerpoint/2010/main" val="372155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C599DE2-BAEC-B05A-0CAC-C93F7876BDB9}"/>
              </a:ext>
            </a:extLst>
          </p:cNvPr>
          <p:cNvSpPr txBox="1"/>
          <p:nvPr/>
        </p:nvSpPr>
        <p:spPr>
          <a:xfrm>
            <a:off x="277921" y="237877"/>
            <a:ext cx="11139017" cy="646331"/>
          </a:xfrm>
          <a:prstGeom prst="rect">
            <a:avLst/>
          </a:prstGeom>
          <a:noFill/>
        </p:spPr>
        <p:txBody>
          <a:bodyPr wrap="square" rtlCol="0">
            <a:spAutoFit/>
          </a:bodyPr>
          <a:lstStyle/>
          <a:p>
            <a:r>
              <a:rPr lang="en-US" altLang="ja-JP" sz="3600" b="1" dirty="0"/>
              <a:t>【</a:t>
            </a:r>
            <a:r>
              <a:rPr lang="ja-JP" altLang="en-US" sz="3600" b="1" dirty="0"/>
              <a:t>オリジナルジェットコースターを作ってみよう</a:t>
            </a:r>
            <a:r>
              <a:rPr lang="en-US" altLang="ja-JP" sz="3600" b="1" dirty="0"/>
              <a:t>】</a:t>
            </a:r>
            <a:endParaRPr kumimoji="1" lang="ja-JP" altLang="en-US" sz="3600" b="1" dirty="0"/>
          </a:p>
        </p:txBody>
      </p:sp>
      <p:pic>
        <p:nvPicPr>
          <p:cNvPr id="5" name="図 4">
            <a:extLst>
              <a:ext uri="{FF2B5EF4-FFF2-40B4-BE49-F238E27FC236}">
                <a16:creationId xmlns:a16="http://schemas.microsoft.com/office/drawing/2014/main" id="{E350577D-F565-CBF1-6FD0-28DED4622B02}"/>
              </a:ext>
            </a:extLst>
          </p:cNvPr>
          <p:cNvPicPr>
            <a:picLocks noChangeAspect="1"/>
          </p:cNvPicPr>
          <p:nvPr/>
        </p:nvPicPr>
        <p:blipFill>
          <a:blip r:embed="rId2"/>
          <a:stretch>
            <a:fillRect/>
          </a:stretch>
        </p:blipFill>
        <p:spPr>
          <a:xfrm>
            <a:off x="2201687" y="1212769"/>
            <a:ext cx="7085374" cy="4742706"/>
          </a:xfrm>
          <a:prstGeom prst="rect">
            <a:avLst/>
          </a:prstGeom>
        </p:spPr>
      </p:pic>
    </p:spTree>
    <p:extLst>
      <p:ext uri="{BB962C8B-B14F-4D97-AF65-F5344CB8AC3E}">
        <p14:creationId xmlns:p14="http://schemas.microsoft.com/office/powerpoint/2010/main" val="425940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C08784-0C85-EE9C-C0F1-E5BF4D50E9E9}"/>
              </a:ext>
            </a:extLst>
          </p:cNvPr>
          <p:cNvSpPr>
            <a:spLocks noGrp="1"/>
          </p:cNvSpPr>
          <p:nvPr>
            <p:ph type="ctrTitle"/>
          </p:nvPr>
        </p:nvSpPr>
        <p:spPr>
          <a:xfrm>
            <a:off x="731519" y="0"/>
            <a:ext cx="10328368" cy="993819"/>
          </a:xfrm>
        </p:spPr>
        <p:txBody>
          <a:bodyPr>
            <a:normAutofit/>
          </a:bodyPr>
          <a:lstStyle/>
          <a:p>
            <a:r>
              <a:rPr kumimoji="1" lang="ja-JP" altLang="en-US" sz="4800" dirty="0"/>
              <a:t>タイピング練習</a:t>
            </a:r>
          </a:p>
        </p:txBody>
      </p:sp>
      <p:sp>
        <p:nvSpPr>
          <p:cNvPr id="3" name="字幕 2">
            <a:extLst>
              <a:ext uri="{FF2B5EF4-FFF2-40B4-BE49-F238E27FC236}">
                <a16:creationId xmlns:a16="http://schemas.microsoft.com/office/drawing/2014/main" id="{87B32D6A-5619-5CEA-5453-44111B7A3DAD}"/>
              </a:ext>
            </a:extLst>
          </p:cNvPr>
          <p:cNvSpPr>
            <a:spLocks noGrp="1"/>
          </p:cNvSpPr>
          <p:nvPr>
            <p:ph type="subTitle" idx="1"/>
          </p:nvPr>
        </p:nvSpPr>
        <p:spPr>
          <a:xfrm>
            <a:off x="221941" y="928506"/>
            <a:ext cx="9461989" cy="1655762"/>
          </a:xfrm>
        </p:spPr>
        <p:txBody>
          <a:bodyPr>
            <a:normAutofit lnSpcReduction="10000"/>
          </a:bodyPr>
          <a:lstStyle/>
          <a:p>
            <a:pPr algn="l"/>
            <a:r>
              <a:rPr kumimoji="1" lang="ja-JP" altLang="en-US" sz="3200" dirty="0"/>
              <a:t>インターネット検索</a:t>
            </a:r>
            <a:r>
              <a:rPr lang="ja-JP" altLang="en-US" sz="3200" dirty="0"/>
              <a:t>で</a:t>
            </a:r>
            <a:endParaRPr lang="en-US" altLang="ja-JP" sz="3200" dirty="0"/>
          </a:p>
          <a:p>
            <a:pPr algn="l"/>
            <a:r>
              <a:rPr lang="ja-JP" altLang="en-US" sz="3200" dirty="0"/>
              <a:t>「</a:t>
            </a:r>
            <a:r>
              <a:rPr kumimoji="1" lang="ja-JP" altLang="en-US" sz="3200" dirty="0"/>
              <a:t>タイピング マナビジョン」</a:t>
            </a:r>
            <a:endParaRPr kumimoji="1" lang="en-US" altLang="ja-JP" sz="3200" dirty="0"/>
          </a:p>
          <a:p>
            <a:pPr algn="l"/>
            <a:r>
              <a:rPr kumimoji="1" lang="ja-JP" altLang="en-US" sz="3200" dirty="0"/>
              <a:t>と検索してタイピング練習をしましょう</a:t>
            </a:r>
          </a:p>
        </p:txBody>
      </p:sp>
      <p:pic>
        <p:nvPicPr>
          <p:cNvPr id="6" name="図 5">
            <a:extLst>
              <a:ext uri="{FF2B5EF4-FFF2-40B4-BE49-F238E27FC236}">
                <a16:creationId xmlns:a16="http://schemas.microsoft.com/office/drawing/2014/main" id="{7496E2F7-8000-42B8-F777-DAC015FC4F1D}"/>
              </a:ext>
            </a:extLst>
          </p:cNvPr>
          <p:cNvPicPr>
            <a:picLocks noChangeAspect="1"/>
          </p:cNvPicPr>
          <p:nvPr/>
        </p:nvPicPr>
        <p:blipFill>
          <a:blip r:embed="rId2"/>
          <a:stretch>
            <a:fillRect/>
          </a:stretch>
        </p:blipFill>
        <p:spPr>
          <a:xfrm>
            <a:off x="221941" y="3045006"/>
            <a:ext cx="10003156" cy="3524430"/>
          </a:xfrm>
          <a:prstGeom prst="rect">
            <a:avLst/>
          </a:prstGeom>
        </p:spPr>
      </p:pic>
    </p:spTree>
    <p:extLst>
      <p:ext uri="{BB962C8B-B14F-4D97-AF65-F5344CB8AC3E}">
        <p14:creationId xmlns:p14="http://schemas.microsoft.com/office/powerpoint/2010/main" val="40083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1828B09-FC5B-3EBA-3A89-535781DA4326}"/>
              </a:ext>
            </a:extLst>
          </p:cNvPr>
          <p:cNvPicPr>
            <a:picLocks noChangeAspect="1"/>
          </p:cNvPicPr>
          <p:nvPr/>
        </p:nvPicPr>
        <p:blipFill>
          <a:blip r:embed="rId2"/>
          <a:stretch>
            <a:fillRect/>
          </a:stretch>
        </p:blipFill>
        <p:spPr>
          <a:xfrm>
            <a:off x="1774603" y="704291"/>
            <a:ext cx="8642794" cy="5556536"/>
          </a:xfrm>
          <a:prstGeom prst="rect">
            <a:avLst/>
          </a:prstGeom>
        </p:spPr>
      </p:pic>
      <p:sp>
        <p:nvSpPr>
          <p:cNvPr id="4" name="正方形/長方形 3">
            <a:extLst>
              <a:ext uri="{FF2B5EF4-FFF2-40B4-BE49-F238E27FC236}">
                <a16:creationId xmlns:a16="http://schemas.microsoft.com/office/drawing/2014/main" id="{60987BF6-FC9F-129C-D28D-2A22AC02D4B0}"/>
              </a:ext>
            </a:extLst>
          </p:cNvPr>
          <p:cNvSpPr/>
          <p:nvPr/>
        </p:nvSpPr>
        <p:spPr>
          <a:xfrm>
            <a:off x="1929740" y="3925400"/>
            <a:ext cx="7932717" cy="1478478"/>
          </a:xfrm>
          <a:prstGeom prst="rect">
            <a:avLst/>
          </a:prstGeom>
          <a:noFill/>
          <a:ln w="1143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947869E-42A8-F432-24A0-5A30277B4FC4}"/>
              </a:ext>
            </a:extLst>
          </p:cNvPr>
          <p:cNvSpPr/>
          <p:nvPr/>
        </p:nvSpPr>
        <p:spPr>
          <a:xfrm>
            <a:off x="2904042" y="704291"/>
            <a:ext cx="1264196" cy="857001"/>
          </a:xfrm>
          <a:prstGeom prst="rect">
            <a:avLst/>
          </a:prstGeom>
          <a:noFill/>
          <a:ln w="1143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7D74171-E57C-D908-566F-6D9333436ACA}"/>
              </a:ext>
            </a:extLst>
          </p:cNvPr>
          <p:cNvSpPr txBox="1"/>
          <p:nvPr/>
        </p:nvSpPr>
        <p:spPr>
          <a:xfrm>
            <a:off x="331360" y="57960"/>
            <a:ext cx="9969335" cy="1200329"/>
          </a:xfrm>
          <a:prstGeom prst="rect">
            <a:avLst/>
          </a:prstGeom>
          <a:noFill/>
        </p:spPr>
        <p:txBody>
          <a:bodyPr wrap="square" rtlCol="0">
            <a:spAutoFit/>
          </a:bodyPr>
          <a:lstStyle/>
          <a:p>
            <a:pPr algn="ctr"/>
            <a:r>
              <a:rPr lang="en-US" altLang="ja-JP" sz="3600" b="1" dirty="0"/>
              <a:t>【</a:t>
            </a:r>
            <a:r>
              <a:rPr lang="ja-JP" altLang="en-US" sz="3600" b="1" dirty="0"/>
              <a:t>つかうアイテム</a:t>
            </a:r>
            <a:r>
              <a:rPr lang="en-US" altLang="ja-JP" sz="3600" b="1" dirty="0"/>
              <a:t>】</a:t>
            </a:r>
            <a:endParaRPr kumimoji="1" lang="ja-JP" altLang="en-US" sz="3600" b="1" dirty="0"/>
          </a:p>
          <a:p>
            <a:pPr algn="ctr"/>
            <a:endParaRPr kumimoji="1" lang="ja-JP" altLang="en-US" sz="3600" b="1" dirty="0"/>
          </a:p>
        </p:txBody>
      </p:sp>
      <p:cxnSp>
        <p:nvCxnSpPr>
          <p:cNvPr id="11" name="直線矢印コネクタ 10">
            <a:extLst>
              <a:ext uri="{FF2B5EF4-FFF2-40B4-BE49-F238E27FC236}">
                <a16:creationId xmlns:a16="http://schemas.microsoft.com/office/drawing/2014/main" id="{61336A7B-1CF2-AE1D-1BD3-69A91569AD58}"/>
              </a:ext>
            </a:extLst>
          </p:cNvPr>
          <p:cNvCxnSpPr>
            <a:cxnSpLocks/>
          </p:cNvCxnSpPr>
          <p:nvPr/>
        </p:nvCxnSpPr>
        <p:spPr>
          <a:xfrm>
            <a:off x="3448309" y="2515260"/>
            <a:ext cx="2002895" cy="1612397"/>
          </a:xfrm>
          <a:prstGeom prst="straightConnector1">
            <a:avLst/>
          </a:prstGeom>
          <a:ln w="1143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B5AA47A-FAF9-ECEC-118E-A6983D719B7F}"/>
              </a:ext>
            </a:extLst>
          </p:cNvPr>
          <p:cNvSpPr txBox="1"/>
          <p:nvPr/>
        </p:nvSpPr>
        <p:spPr>
          <a:xfrm>
            <a:off x="1929740" y="1835958"/>
            <a:ext cx="3366654" cy="830997"/>
          </a:xfrm>
          <a:prstGeom prst="rect">
            <a:avLst/>
          </a:prstGeom>
          <a:noFill/>
        </p:spPr>
        <p:txBody>
          <a:bodyPr wrap="square" rtlCol="0">
            <a:spAutoFit/>
          </a:bodyPr>
          <a:lstStyle/>
          <a:p>
            <a:r>
              <a:rPr lang="ja-JP" altLang="en-US" sz="4800" b="1" dirty="0">
                <a:solidFill>
                  <a:srgbClr val="FFFF00"/>
                </a:solidFill>
              </a:rPr>
              <a:t>①</a:t>
            </a:r>
            <a:r>
              <a:rPr kumimoji="1" lang="ja-JP" altLang="en-US" sz="4800" b="1" dirty="0">
                <a:solidFill>
                  <a:srgbClr val="FFFF00"/>
                </a:solidFill>
              </a:rPr>
              <a:t>レール</a:t>
            </a:r>
          </a:p>
        </p:txBody>
      </p:sp>
      <p:sp>
        <p:nvSpPr>
          <p:cNvPr id="14" name="テキスト ボックス 13">
            <a:extLst>
              <a:ext uri="{FF2B5EF4-FFF2-40B4-BE49-F238E27FC236}">
                <a16:creationId xmlns:a16="http://schemas.microsoft.com/office/drawing/2014/main" id="{09E2FF0C-42CD-FDDA-610B-495757548D74}"/>
              </a:ext>
            </a:extLst>
          </p:cNvPr>
          <p:cNvSpPr txBox="1"/>
          <p:nvPr/>
        </p:nvSpPr>
        <p:spPr>
          <a:xfrm>
            <a:off x="5056310" y="1899347"/>
            <a:ext cx="3366654" cy="830997"/>
          </a:xfrm>
          <a:prstGeom prst="rect">
            <a:avLst/>
          </a:prstGeom>
          <a:noFill/>
        </p:spPr>
        <p:txBody>
          <a:bodyPr wrap="square" rtlCol="0">
            <a:spAutoFit/>
          </a:bodyPr>
          <a:lstStyle/>
          <a:p>
            <a:r>
              <a:rPr kumimoji="1" lang="ja-JP" altLang="en-US" sz="4800" b="1" dirty="0">
                <a:solidFill>
                  <a:srgbClr val="FFFF00"/>
                </a:solidFill>
              </a:rPr>
              <a:t>②トロッコ</a:t>
            </a:r>
          </a:p>
        </p:txBody>
      </p:sp>
      <p:cxnSp>
        <p:nvCxnSpPr>
          <p:cNvPr id="16" name="直線矢印コネクタ 15">
            <a:extLst>
              <a:ext uri="{FF2B5EF4-FFF2-40B4-BE49-F238E27FC236}">
                <a16:creationId xmlns:a16="http://schemas.microsoft.com/office/drawing/2014/main" id="{CEA3092D-A779-3EE4-3BB2-67B3E0A0B959}"/>
              </a:ext>
            </a:extLst>
          </p:cNvPr>
          <p:cNvCxnSpPr>
            <a:cxnSpLocks/>
          </p:cNvCxnSpPr>
          <p:nvPr/>
        </p:nvCxnSpPr>
        <p:spPr>
          <a:xfrm>
            <a:off x="6500573" y="2521674"/>
            <a:ext cx="1438082" cy="1515936"/>
          </a:xfrm>
          <a:prstGeom prst="straightConnector1">
            <a:avLst/>
          </a:prstGeom>
          <a:ln w="1143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3AB696F-19A3-8CBB-D1AF-B262F6DA610C}"/>
              </a:ext>
            </a:extLst>
          </p:cNvPr>
          <p:cNvSpPr txBox="1"/>
          <p:nvPr/>
        </p:nvSpPr>
        <p:spPr>
          <a:xfrm>
            <a:off x="1750852" y="5430406"/>
            <a:ext cx="4749721" cy="1569660"/>
          </a:xfrm>
          <a:prstGeom prst="rect">
            <a:avLst/>
          </a:prstGeom>
          <a:noFill/>
        </p:spPr>
        <p:txBody>
          <a:bodyPr wrap="square" rtlCol="0">
            <a:spAutoFit/>
          </a:bodyPr>
          <a:lstStyle/>
          <a:p>
            <a:r>
              <a:rPr lang="ja-JP" altLang="en-US" sz="4800" b="1" dirty="0">
                <a:solidFill>
                  <a:srgbClr val="FFFF00"/>
                </a:solidFill>
              </a:rPr>
              <a:t>③レッド</a:t>
            </a:r>
            <a:endParaRPr lang="en-US" altLang="ja-JP" sz="4800" b="1" dirty="0">
              <a:solidFill>
                <a:srgbClr val="FFFF00"/>
              </a:solidFill>
            </a:endParaRPr>
          </a:p>
          <a:p>
            <a:r>
              <a:rPr lang="ja-JP" altLang="en-US" sz="4800" b="1" dirty="0">
                <a:solidFill>
                  <a:srgbClr val="FFFF00"/>
                </a:solidFill>
              </a:rPr>
              <a:t>ストーン</a:t>
            </a:r>
            <a:endParaRPr kumimoji="1" lang="ja-JP" altLang="en-US" sz="4800" b="1" dirty="0">
              <a:solidFill>
                <a:srgbClr val="FFFF00"/>
              </a:solidFill>
            </a:endParaRPr>
          </a:p>
        </p:txBody>
      </p:sp>
      <p:cxnSp>
        <p:nvCxnSpPr>
          <p:cNvPr id="19" name="直線矢印コネクタ 18">
            <a:extLst>
              <a:ext uri="{FF2B5EF4-FFF2-40B4-BE49-F238E27FC236}">
                <a16:creationId xmlns:a16="http://schemas.microsoft.com/office/drawing/2014/main" id="{21644F38-232C-AF94-09FC-902921BA87A7}"/>
              </a:ext>
            </a:extLst>
          </p:cNvPr>
          <p:cNvCxnSpPr>
            <a:cxnSpLocks/>
          </p:cNvCxnSpPr>
          <p:nvPr/>
        </p:nvCxnSpPr>
        <p:spPr>
          <a:xfrm flipH="1" flipV="1">
            <a:off x="2329543" y="4741584"/>
            <a:ext cx="60334" cy="770792"/>
          </a:xfrm>
          <a:prstGeom prst="straightConnector1">
            <a:avLst/>
          </a:prstGeom>
          <a:ln w="1143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0AC22B96-25BF-E484-8336-452FD2152324}"/>
              </a:ext>
            </a:extLst>
          </p:cNvPr>
          <p:cNvSpPr txBox="1"/>
          <p:nvPr/>
        </p:nvSpPr>
        <p:spPr>
          <a:xfrm>
            <a:off x="4502709" y="5368090"/>
            <a:ext cx="2711551" cy="830997"/>
          </a:xfrm>
          <a:prstGeom prst="rect">
            <a:avLst/>
          </a:prstGeom>
          <a:noFill/>
        </p:spPr>
        <p:txBody>
          <a:bodyPr wrap="square" rtlCol="0">
            <a:spAutoFit/>
          </a:bodyPr>
          <a:lstStyle/>
          <a:p>
            <a:r>
              <a:rPr lang="ja-JP" altLang="en-US" sz="4800" b="1" dirty="0">
                <a:solidFill>
                  <a:srgbClr val="FFFF00"/>
                </a:solidFill>
              </a:rPr>
              <a:t>④感圧版</a:t>
            </a:r>
            <a:endParaRPr kumimoji="1" lang="ja-JP" altLang="en-US" sz="4800" b="1" dirty="0">
              <a:solidFill>
                <a:srgbClr val="FFFF00"/>
              </a:solidFill>
            </a:endParaRPr>
          </a:p>
        </p:txBody>
      </p:sp>
      <p:cxnSp>
        <p:nvCxnSpPr>
          <p:cNvPr id="24" name="直線矢印コネクタ 23">
            <a:extLst>
              <a:ext uri="{FF2B5EF4-FFF2-40B4-BE49-F238E27FC236}">
                <a16:creationId xmlns:a16="http://schemas.microsoft.com/office/drawing/2014/main" id="{DBF69260-70BD-55CE-1396-073BE04B0B2F}"/>
              </a:ext>
            </a:extLst>
          </p:cNvPr>
          <p:cNvCxnSpPr>
            <a:cxnSpLocks/>
          </p:cNvCxnSpPr>
          <p:nvPr/>
        </p:nvCxnSpPr>
        <p:spPr>
          <a:xfrm flipH="1" flipV="1">
            <a:off x="3397980" y="4741584"/>
            <a:ext cx="5556867" cy="587566"/>
          </a:xfrm>
          <a:prstGeom prst="straightConnector1">
            <a:avLst/>
          </a:prstGeom>
          <a:ln w="1143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CB86628-D93D-29FF-07B1-A01CEE10E6E3}"/>
              </a:ext>
            </a:extLst>
          </p:cNvPr>
          <p:cNvSpPr txBox="1"/>
          <p:nvPr/>
        </p:nvSpPr>
        <p:spPr>
          <a:xfrm>
            <a:off x="7442280" y="5429830"/>
            <a:ext cx="2812064" cy="830997"/>
          </a:xfrm>
          <a:prstGeom prst="rect">
            <a:avLst/>
          </a:prstGeom>
          <a:noFill/>
        </p:spPr>
        <p:txBody>
          <a:bodyPr wrap="square" rtlCol="0">
            <a:spAutoFit/>
          </a:bodyPr>
          <a:lstStyle/>
          <a:p>
            <a:r>
              <a:rPr lang="ja-JP" altLang="en-US" sz="4800" b="1" dirty="0">
                <a:solidFill>
                  <a:srgbClr val="FFFF00"/>
                </a:solidFill>
              </a:rPr>
              <a:t>⑤レバー</a:t>
            </a:r>
            <a:endParaRPr kumimoji="1" lang="ja-JP" altLang="en-US" sz="4800" b="1" dirty="0">
              <a:solidFill>
                <a:srgbClr val="FFFF00"/>
              </a:solidFill>
            </a:endParaRPr>
          </a:p>
        </p:txBody>
      </p:sp>
      <p:cxnSp>
        <p:nvCxnSpPr>
          <p:cNvPr id="27" name="直線矢印コネクタ 26">
            <a:extLst>
              <a:ext uri="{FF2B5EF4-FFF2-40B4-BE49-F238E27FC236}">
                <a16:creationId xmlns:a16="http://schemas.microsoft.com/office/drawing/2014/main" id="{05AF5D41-5D27-A772-C452-852243C893A5}"/>
              </a:ext>
            </a:extLst>
          </p:cNvPr>
          <p:cNvCxnSpPr>
            <a:cxnSpLocks/>
          </p:cNvCxnSpPr>
          <p:nvPr/>
        </p:nvCxnSpPr>
        <p:spPr>
          <a:xfrm flipH="1" flipV="1">
            <a:off x="2931409" y="5145936"/>
            <a:ext cx="1651084" cy="393903"/>
          </a:xfrm>
          <a:prstGeom prst="straightConnector1">
            <a:avLst/>
          </a:prstGeom>
          <a:ln w="1143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04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1FDDF2A-7DD8-9A1E-C251-881E5B2C079A}"/>
              </a:ext>
            </a:extLst>
          </p:cNvPr>
          <p:cNvSpPr txBox="1"/>
          <p:nvPr/>
        </p:nvSpPr>
        <p:spPr>
          <a:xfrm>
            <a:off x="2590304" y="-63944"/>
            <a:ext cx="6095010" cy="830997"/>
          </a:xfrm>
          <a:prstGeom prst="rect">
            <a:avLst/>
          </a:prstGeom>
          <a:noFill/>
        </p:spPr>
        <p:txBody>
          <a:bodyPr wrap="square">
            <a:spAutoFit/>
          </a:bodyPr>
          <a:lstStyle/>
          <a:p>
            <a:pPr algn="ctr"/>
            <a:r>
              <a:rPr lang="en-US" altLang="ja-JP" sz="4800" b="1" dirty="0"/>
              <a:t>【</a:t>
            </a:r>
            <a:r>
              <a:rPr lang="ja-JP" altLang="en-US" sz="4800" b="1" dirty="0"/>
              <a:t>レール</a:t>
            </a:r>
            <a:r>
              <a:rPr lang="en-US" altLang="ja-JP" sz="4800" b="1" dirty="0"/>
              <a:t>】</a:t>
            </a:r>
            <a:endParaRPr kumimoji="1" lang="ja-JP" altLang="en-US" sz="4800" b="1" dirty="0"/>
          </a:p>
        </p:txBody>
      </p:sp>
      <p:sp>
        <p:nvSpPr>
          <p:cNvPr id="5" name="テキスト ボックス 4">
            <a:extLst>
              <a:ext uri="{FF2B5EF4-FFF2-40B4-BE49-F238E27FC236}">
                <a16:creationId xmlns:a16="http://schemas.microsoft.com/office/drawing/2014/main" id="{7818CE3A-64C7-4960-E6E5-D876A86BA18F}"/>
              </a:ext>
            </a:extLst>
          </p:cNvPr>
          <p:cNvSpPr txBox="1"/>
          <p:nvPr/>
        </p:nvSpPr>
        <p:spPr>
          <a:xfrm>
            <a:off x="191490" y="767053"/>
            <a:ext cx="11955483" cy="1569660"/>
          </a:xfrm>
          <a:prstGeom prst="rect">
            <a:avLst/>
          </a:prstGeom>
          <a:noFill/>
        </p:spPr>
        <p:txBody>
          <a:bodyPr wrap="square">
            <a:spAutoFit/>
          </a:bodyPr>
          <a:lstStyle/>
          <a:p>
            <a:r>
              <a:rPr lang="en-US" altLang="ja-JP" sz="3200" dirty="0"/>
              <a:t>90</a:t>
            </a:r>
            <a:r>
              <a:rPr lang="ja-JP" altLang="en-US" sz="3200" dirty="0"/>
              <a:t>度に曲げることができる。</a:t>
            </a:r>
          </a:p>
          <a:p>
            <a:r>
              <a:rPr lang="ja-JP" altLang="en-US" sz="3200" dirty="0"/>
              <a:t>分岐地点にレバーや感圧版などの装置を設置すると</a:t>
            </a:r>
            <a:endParaRPr lang="en-US" altLang="ja-JP" sz="3200" dirty="0"/>
          </a:p>
          <a:p>
            <a:r>
              <a:rPr lang="ja-JP" altLang="en-US" sz="3200" dirty="0"/>
              <a:t>レールの行き先を変えることができる。</a:t>
            </a:r>
          </a:p>
        </p:txBody>
      </p:sp>
      <p:pic>
        <p:nvPicPr>
          <p:cNvPr id="8" name="図 7">
            <a:extLst>
              <a:ext uri="{FF2B5EF4-FFF2-40B4-BE49-F238E27FC236}">
                <a16:creationId xmlns:a16="http://schemas.microsoft.com/office/drawing/2014/main" id="{741008B0-1127-E8E6-F6E2-18E13EF5B5D0}"/>
              </a:ext>
            </a:extLst>
          </p:cNvPr>
          <p:cNvPicPr>
            <a:picLocks noChangeAspect="1"/>
          </p:cNvPicPr>
          <p:nvPr/>
        </p:nvPicPr>
        <p:blipFill>
          <a:blip r:embed="rId2"/>
          <a:stretch>
            <a:fillRect/>
          </a:stretch>
        </p:blipFill>
        <p:spPr>
          <a:xfrm>
            <a:off x="191490" y="2621054"/>
            <a:ext cx="3964874" cy="4026757"/>
          </a:xfrm>
          <a:prstGeom prst="rect">
            <a:avLst/>
          </a:prstGeom>
        </p:spPr>
      </p:pic>
      <p:pic>
        <p:nvPicPr>
          <p:cNvPr id="10" name="図 9">
            <a:extLst>
              <a:ext uri="{FF2B5EF4-FFF2-40B4-BE49-F238E27FC236}">
                <a16:creationId xmlns:a16="http://schemas.microsoft.com/office/drawing/2014/main" id="{8912D0B5-41F6-C04D-0E3A-0E91F6282350}"/>
              </a:ext>
            </a:extLst>
          </p:cNvPr>
          <p:cNvPicPr>
            <a:picLocks noChangeAspect="1"/>
          </p:cNvPicPr>
          <p:nvPr/>
        </p:nvPicPr>
        <p:blipFill>
          <a:blip r:embed="rId3"/>
          <a:stretch>
            <a:fillRect/>
          </a:stretch>
        </p:blipFill>
        <p:spPr>
          <a:xfrm>
            <a:off x="4156364" y="2621054"/>
            <a:ext cx="4025735" cy="4042417"/>
          </a:xfrm>
          <a:prstGeom prst="rect">
            <a:avLst/>
          </a:prstGeom>
        </p:spPr>
      </p:pic>
      <p:pic>
        <p:nvPicPr>
          <p:cNvPr id="12" name="図 11">
            <a:extLst>
              <a:ext uri="{FF2B5EF4-FFF2-40B4-BE49-F238E27FC236}">
                <a16:creationId xmlns:a16="http://schemas.microsoft.com/office/drawing/2014/main" id="{45962B48-EAFD-C8E1-52DF-4847C42791D8}"/>
              </a:ext>
            </a:extLst>
          </p:cNvPr>
          <p:cNvPicPr>
            <a:picLocks noChangeAspect="1"/>
          </p:cNvPicPr>
          <p:nvPr/>
        </p:nvPicPr>
        <p:blipFill>
          <a:blip r:embed="rId4"/>
          <a:stretch>
            <a:fillRect/>
          </a:stretch>
        </p:blipFill>
        <p:spPr>
          <a:xfrm>
            <a:off x="8182099" y="2621054"/>
            <a:ext cx="3964874" cy="4026757"/>
          </a:xfrm>
          <a:prstGeom prst="rect">
            <a:avLst/>
          </a:prstGeom>
        </p:spPr>
      </p:pic>
    </p:spTree>
    <p:extLst>
      <p:ext uri="{BB962C8B-B14F-4D97-AF65-F5344CB8AC3E}">
        <p14:creationId xmlns:p14="http://schemas.microsoft.com/office/powerpoint/2010/main" val="397380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2FAD0A6-5EB4-A4B4-3A9C-33E7827B70BD}"/>
              </a:ext>
            </a:extLst>
          </p:cNvPr>
          <p:cNvSpPr txBox="1"/>
          <p:nvPr/>
        </p:nvSpPr>
        <p:spPr>
          <a:xfrm>
            <a:off x="149926" y="767053"/>
            <a:ext cx="12042074" cy="2308324"/>
          </a:xfrm>
          <a:prstGeom prst="rect">
            <a:avLst/>
          </a:prstGeom>
          <a:noFill/>
        </p:spPr>
        <p:txBody>
          <a:bodyPr wrap="square">
            <a:spAutoFit/>
          </a:bodyPr>
          <a:lstStyle/>
          <a:p>
            <a:r>
              <a:rPr lang="ja-JP" altLang="en-US" dirty="0"/>
              <a:t>トロッコを停止、加速させる。</a:t>
            </a:r>
          </a:p>
          <a:p>
            <a:r>
              <a:rPr lang="ja-JP" altLang="en-US" dirty="0"/>
              <a:t>加速させるにはレッドストーンブロック等の動力源が必要になる。動力源が無い状態だとトロッコを停止させる。</a:t>
            </a:r>
          </a:p>
          <a:p>
            <a:r>
              <a:rPr lang="ja-JP" altLang="en-US" dirty="0"/>
              <a:t>加速したトロッコは最高速度で加速し、徐々に減速していく。</a:t>
            </a:r>
          </a:p>
          <a:p>
            <a:r>
              <a:rPr lang="ja-JP" altLang="en-US" dirty="0"/>
              <a:t>平坦な道だと約</a:t>
            </a:r>
            <a:r>
              <a:rPr lang="en-US" altLang="ja-JP" dirty="0"/>
              <a:t>160</a:t>
            </a:r>
            <a:r>
              <a:rPr lang="ja-JP" altLang="en-US" dirty="0"/>
              <a:t>ブロック先で停止する。</a:t>
            </a:r>
          </a:p>
          <a:p>
            <a:endParaRPr lang="ja-JP" altLang="en-US" dirty="0"/>
          </a:p>
          <a:p>
            <a:r>
              <a:rPr lang="ja-JP" altLang="en-US" dirty="0"/>
              <a:t>上り坂は</a:t>
            </a:r>
            <a:r>
              <a:rPr lang="en-US" altLang="ja-JP" dirty="0"/>
              <a:t>4</a:t>
            </a:r>
            <a:r>
              <a:rPr lang="ja-JP" altLang="en-US" dirty="0"/>
              <a:t>ブロック上までギリギリ届く。</a:t>
            </a:r>
          </a:p>
          <a:p>
            <a:r>
              <a:rPr lang="ja-JP" altLang="en-US" dirty="0"/>
              <a:t>減速が激しいのでパワード・レール・レール・パワード・</a:t>
            </a:r>
            <a:r>
              <a:rPr lang="en-US" altLang="ja-JP" dirty="0"/>
              <a:t>…</a:t>
            </a:r>
          </a:p>
          <a:p>
            <a:r>
              <a:rPr lang="ja-JP" altLang="en-US" dirty="0"/>
              <a:t>と</a:t>
            </a:r>
            <a:r>
              <a:rPr lang="en-US" altLang="ja-JP" dirty="0"/>
              <a:t>3</a:t>
            </a:r>
            <a:r>
              <a:rPr lang="ja-JP" altLang="en-US" dirty="0"/>
              <a:t>つ毎に置くと効率良く登っていく。</a:t>
            </a:r>
          </a:p>
        </p:txBody>
      </p:sp>
      <p:sp>
        <p:nvSpPr>
          <p:cNvPr id="3" name="テキスト ボックス 2">
            <a:extLst>
              <a:ext uri="{FF2B5EF4-FFF2-40B4-BE49-F238E27FC236}">
                <a16:creationId xmlns:a16="http://schemas.microsoft.com/office/drawing/2014/main" id="{E5A6909E-D4F6-9706-CBEB-A3E160EB0F2D}"/>
              </a:ext>
            </a:extLst>
          </p:cNvPr>
          <p:cNvSpPr txBox="1"/>
          <p:nvPr/>
        </p:nvSpPr>
        <p:spPr>
          <a:xfrm>
            <a:off x="2590304" y="-63944"/>
            <a:ext cx="6095010" cy="830997"/>
          </a:xfrm>
          <a:prstGeom prst="rect">
            <a:avLst/>
          </a:prstGeom>
          <a:noFill/>
        </p:spPr>
        <p:txBody>
          <a:bodyPr wrap="square">
            <a:spAutoFit/>
          </a:bodyPr>
          <a:lstStyle/>
          <a:p>
            <a:pPr algn="ctr"/>
            <a:r>
              <a:rPr lang="en-US" altLang="ja-JP" sz="4800" b="1" dirty="0"/>
              <a:t>【</a:t>
            </a:r>
            <a:r>
              <a:rPr lang="ja-JP" altLang="en-US" sz="4800" b="1" dirty="0"/>
              <a:t>パワードレール</a:t>
            </a:r>
            <a:r>
              <a:rPr lang="en-US" altLang="ja-JP" sz="4800" b="1" dirty="0"/>
              <a:t>】</a:t>
            </a:r>
            <a:endParaRPr kumimoji="1" lang="ja-JP" altLang="en-US" sz="4800" b="1" dirty="0"/>
          </a:p>
        </p:txBody>
      </p:sp>
      <p:pic>
        <p:nvPicPr>
          <p:cNvPr id="5" name="図 4">
            <a:extLst>
              <a:ext uri="{FF2B5EF4-FFF2-40B4-BE49-F238E27FC236}">
                <a16:creationId xmlns:a16="http://schemas.microsoft.com/office/drawing/2014/main" id="{C879F65E-5711-0F96-FBF3-A39DB4683DB5}"/>
              </a:ext>
            </a:extLst>
          </p:cNvPr>
          <p:cNvPicPr>
            <a:picLocks noChangeAspect="1"/>
          </p:cNvPicPr>
          <p:nvPr/>
        </p:nvPicPr>
        <p:blipFill>
          <a:blip r:embed="rId2"/>
          <a:stretch>
            <a:fillRect/>
          </a:stretch>
        </p:blipFill>
        <p:spPr>
          <a:xfrm>
            <a:off x="258164" y="3121385"/>
            <a:ext cx="3232316" cy="3619686"/>
          </a:xfrm>
          <a:prstGeom prst="rect">
            <a:avLst/>
          </a:prstGeom>
        </p:spPr>
      </p:pic>
      <p:pic>
        <p:nvPicPr>
          <p:cNvPr id="7" name="図 6">
            <a:extLst>
              <a:ext uri="{FF2B5EF4-FFF2-40B4-BE49-F238E27FC236}">
                <a16:creationId xmlns:a16="http://schemas.microsoft.com/office/drawing/2014/main" id="{74E77E46-3EA7-EDD3-1D75-40FFD6BA3301}"/>
              </a:ext>
            </a:extLst>
          </p:cNvPr>
          <p:cNvPicPr>
            <a:picLocks noChangeAspect="1"/>
          </p:cNvPicPr>
          <p:nvPr/>
        </p:nvPicPr>
        <p:blipFill>
          <a:blip r:embed="rId3"/>
          <a:stretch>
            <a:fillRect/>
          </a:stretch>
        </p:blipFill>
        <p:spPr>
          <a:xfrm>
            <a:off x="3490480" y="3121385"/>
            <a:ext cx="3700724" cy="3619686"/>
          </a:xfrm>
          <a:prstGeom prst="rect">
            <a:avLst/>
          </a:prstGeom>
        </p:spPr>
      </p:pic>
      <p:pic>
        <p:nvPicPr>
          <p:cNvPr id="9" name="図 8">
            <a:extLst>
              <a:ext uri="{FF2B5EF4-FFF2-40B4-BE49-F238E27FC236}">
                <a16:creationId xmlns:a16="http://schemas.microsoft.com/office/drawing/2014/main" id="{57AD75F6-AE33-AF47-21C3-AA8A39C06E6E}"/>
              </a:ext>
            </a:extLst>
          </p:cNvPr>
          <p:cNvPicPr>
            <a:picLocks noChangeAspect="1"/>
          </p:cNvPicPr>
          <p:nvPr/>
        </p:nvPicPr>
        <p:blipFill>
          <a:blip r:embed="rId4"/>
          <a:stretch>
            <a:fillRect/>
          </a:stretch>
        </p:blipFill>
        <p:spPr>
          <a:xfrm>
            <a:off x="7191205" y="3106374"/>
            <a:ext cx="5000796" cy="3634697"/>
          </a:xfrm>
          <a:prstGeom prst="rect">
            <a:avLst/>
          </a:prstGeom>
        </p:spPr>
      </p:pic>
    </p:spTree>
    <p:extLst>
      <p:ext uri="{BB962C8B-B14F-4D97-AF65-F5344CB8AC3E}">
        <p14:creationId xmlns:p14="http://schemas.microsoft.com/office/powerpoint/2010/main" val="370532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8801BF9-2252-5146-3BCD-A01282D08B05}"/>
              </a:ext>
            </a:extLst>
          </p:cNvPr>
          <p:cNvSpPr txBox="1"/>
          <p:nvPr/>
        </p:nvSpPr>
        <p:spPr>
          <a:xfrm>
            <a:off x="1940379" y="0"/>
            <a:ext cx="8311241" cy="830997"/>
          </a:xfrm>
          <a:prstGeom prst="rect">
            <a:avLst/>
          </a:prstGeom>
          <a:noFill/>
        </p:spPr>
        <p:txBody>
          <a:bodyPr wrap="square">
            <a:spAutoFit/>
          </a:bodyPr>
          <a:lstStyle/>
          <a:p>
            <a:pPr algn="ctr"/>
            <a:r>
              <a:rPr lang="en-US" altLang="ja-JP" sz="4800" b="1" dirty="0"/>
              <a:t>【</a:t>
            </a:r>
            <a:r>
              <a:rPr lang="ja-JP" altLang="en-US" sz="4800" b="1" dirty="0"/>
              <a:t>レッドストーンブロック</a:t>
            </a:r>
            <a:r>
              <a:rPr lang="en-US" altLang="ja-JP" sz="4800" b="1" dirty="0"/>
              <a:t>】</a:t>
            </a:r>
            <a:endParaRPr kumimoji="1" lang="ja-JP" altLang="en-US" sz="4800" b="1" dirty="0"/>
          </a:p>
        </p:txBody>
      </p:sp>
      <p:sp>
        <p:nvSpPr>
          <p:cNvPr id="7" name="テキスト ボックス 6">
            <a:extLst>
              <a:ext uri="{FF2B5EF4-FFF2-40B4-BE49-F238E27FC236}">
                <a16:creationId xmlns:a16="http://schemas.microsoft.com/office/drawing/2014/main" id="{DCEBA10A-6AC8-2FC7-4076-5069261E29E2}"/>
              </a:ext>
            </a:extLst>
          </p:cNvPr>
          <p:cNvSpPr txBox="1"/>
          <p:nvPr/>
        </p:nvSpPr>
        <p:spPr>
          <a:xfrm>
            <a:off x="191490" y="767053"/>
            <a:ext cx="11955483" cy="1569660"/>
          </a:xfrm>
          <a:prstGeom prst="rect">
            <a:avLst/>
          </a:prstGeom>
          <a:noFill/>
        </p:spPr>
        <p:txBody>
          <a:bodyPr wrap="square">
            <a:spAutoFit/>
          </a:bodyPr>
          <a:lstStyle/>
          <a:p>
            <a:r>
              <a:rPr lang="en-US" altLang="ja-JP" sz="3200" dirty="0"/>
              <a:t>6</a:t>
            </a:r>
            <a:r>
              <a:rPr lang="ja-JP" altLang="en-US" sz="3200" dirty="0"/>
              <a:t>面体が接している箇所に動力を与える。</a:t>
            </a:r>
          </a:p>
          <a:p>
            <a:r>
              <a:rPr lang="ja-JP" altLang="en-US" sz="3200" dirty="0"/>
              <a:t>基本的にはパワードレールの下にこのブロックを置く。</a:t>
            </a:r>
          </a:p>
          <a:p>
            <a:r>
              <a:rPr lang="ja-JP" altLang="en-US" sz="3200" dirty="0"/>
              <a:t>パワードレールの隣に置いても動力を与える。</a:t>
            </a:r>
          </a:p>
        </p:txBody>
      </p:sp>
      <p:pic>
        <p:nvPicPr>
          <p:cNvPr id="9" name="図 8">
            <a:extLst>
              <a:ext uri="{FF2B5EF4-FFF2-40B4-BE49-F238E27FC236}">
                <a16:creationId xmlns:a16="http://schemas.microsoft.com/office/drawing/2014/main" id="{1E4B63CC-C2F6-CE06-7E4C-DBBD90F7C745}"/>
              </a:ext>
            </a:extLst>
          </p:cNvPr>
          <p:cNvPicPr>
            <a:picLocks noChangeAspect="1"/>
          </p:cNvPicPr>
          <p:nvPr/>
        </p:nvPicPr>
        <p:blipFill>
          <a:blip r:embed="rId2"/>
          <a:stretch>
            <a:fillRect/>
          </a:stretch>
        </p:blipFill>
        <p:spPr>
          <a:xfrm>
            <a:off x="4129087" y="3180463"/>
            <a:ext cx="3164681" cy="3626036"/>
          </a:xfrm>
          <a:prstGeom prst="rect">
            <a:avLst/>
          </a:prstGeom>
        </p:spPr>
      </p:pic>
      <p:pic>
        <p:nvPicPr>
          <p:cNvPr id="11" name="図 10">
            <a:extLst>
              <a:ext uri="{FF2B5EF4-FFF2-40B4-BE49-F238E27FC236}">
                <a16:creationId xmlns:a16="http://schemas.microsoft.com/office/drawing/2014/main" id="{BC33DC87-64EB-9947-BC78-204101302CEF}"/>
              </a:ext>
            </a:extLst>
          </p:cNvPr>
          <p:cNvPicPr>
            <a:picLocks noChangeAspect="1"/>
          </p:cNvPicPr>
          <p:nvPr/>
        </p:nvPicPr>
        <p:blipFill>
          <a:blip r:embed="rId3"/>
          <a:stretch>
            <a:fillRect/>
          </a:stretch>
        </p:blipFill>
        <p:spPr>
          <a:xfrm>
            <a:off x="0" y="3180463"/>
            <a:ext cx="4129088" cy="3626036"/>
          </a:xfrm>
          <a:prstGeom prst="rect">
            <a:avLst/>
          </a:prstGeom>
        </p:spPr>
      </p:pic>
      <p:pic>
        <p:nvPicPr>
          <p:cNvPr id="13" name="図 12">
            <a:extLst>
              <a:ext uri="{FF2B5EF4-FFF2-40B4-BE49-F238E27FC236}">
                <a16:creationId xmlns:a16="http://schemas.microsoft.com/office/drawing/2014/main" id="{E29A11CB-9AC4-B7D1-B364-6D8F444BADE5}"/>
              </a:ext>
            </a:extLst>
          </p:cNvPr>
          <p:cNvPicPr>
            <a:picLocks noChangeAspect="1"/>
          </p:cNvPicPr>
          <p:nvPr/>
        </p:nvPicPr>
        <p:blipFill>
          <a:blip r:embed="rId4"/>
          <a:stretch>
            <a:fillRect/>
          </a:stretch>
        </p:blipFill>
        <p:spPr>
          <a:xfrm>
            <a:off x="7293768" y="3180463"/>
            <a:ext cx="3459338" cy="3641975"/>
          </a:xfrm>
          <a:prstGeom prst="rect">
            <a:avLst/>
          </a:prstGeom>
        </p:spPr>
      </p:pic>
    </p:spTree>
    <p:extLst>
      <p:ext uri="{BB962C8B-B14F-4D97-AF65-F5344CB8AC3E}">
        <p14:creationId xmlns:p14="http://schemas.microsoft.com/office/powerpoint/2010/main" val="355184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8801BF9-2252-5146-3BCD-A01282D08B05}"/>
              </a:ext>
            </a:extLst>
          </p:cNvPr>
          <p:cNvSpPr txBox="1"/>
          <p:nvPr/>
        </p:nvSpPr>
        <p:spPr>
          <a:xfrm>
            <a:off x="1940379" y="0"/>
            <a:ext cx="8311241" cy="830997"/>
          </a:xfrm>
          <a:prstGeom prst="rect">
            <a:avLst/>
          </a:prstGeom>
          <a:noFill/>
        </p:spPr>
        <p:txBody>
          <a:bodyPr wrap="square">
            <a:spAutoFit/>
          </a:bodyPr>
          <a:lstStyle/>
          <a:p>
            <a:pPr algn="ctr"/>
            <a:r>
              <a:rPr lang="en-US" altLang="ja-JP" sz="4800" b="1" dirty="0"/>
              <a:t>【</a:t>
            </a:r>
            <a:r>
              <a:rPr lang="ja-JP" altLang="en-US" sz="4800" b="1" dirty="0"/>
              <a:t>レバー</a:t>
            </a:r>
            <a:r>
              <a:rPr lang="en-US" altLang="ja-JP" sz="4800" b="1" dirty="0"/>
              <a:t>】</a:t>
            </a:r>
            <a:endParaRPr kumimoji="1" lang="ja-JP" altLang="en-US" sz="4800" b="1" dirty="0"/>
          </a:p>
        </p:txBody>
      </p:sp>
      <p:sp>
        <p:nvSpPr>
          <p:cNvPr id="7" name="テキスト ボックス 6">
            <a:extLst>
              <a:ext uri="{FF2B5EF4-FFF2-40B4-BE49-F238E27FC236}">
                <a16:creationId xmlns:a16="http://schemas.microsoft.com/office/drawing/2014/main" id="{DCEBA10A-6AC8-2FC7-4076-5069261E29E2}"/>
              </a:ext>
            </a:extLst>
          </p:cNvPr>
          <p:cNvSpPr txBox="1"/>
          <p:nvPr/>
        </p:nvSpPr>
        <p:spPr>
          <a:xfrm>
            <a:off x="191490" y="767053"/>
            <a:ext cx="11955483" cy="1569660"/>
          </a:xfrm>
          <a:prstGeom prst="rect">
            <a:avLst/>
          </a:prstGeom>
          <a:noFill/>
        </p:spPr>
        <p:txBody>
          <a:bodyPr wrap="square">
            <a:spAutoFit/>
          </a:bodyPr>
          <a:lstStyle/>
          <a:p>
            <a:r>
              <a:rPr lang="ja-JP" altLang="en-US" sz="3200" dirty="0"/>
              <a:t>プレイヤーが手動で動かす。</a:t>
            </a:r>
            <a:endParaRPr lang="en-US" altLang="ja-JP" sz="3200" dirty="0"/>
          </a:p>
          <a:p>
            <a:r>
              <a:rPr lang="ja-JP" altLang="en-US" sz="3200" dirty="0"/>
              <a:t>隣の装置に動力の</a:t>
            </a:r>
            <a:r>
              <a:rPr lang="en-US" altLang="ja-JP" sz="3200" dirty="0"/>
              <a:t>ON</a:t>
            </a:r>
            <a:r>
              <a:rPr lang="ja-JP" altLang="en-US" sz="3200" dirty="0"/>
              <a:t>、</a:t>
            </a:r>
            <a:r>
              <a:rPr lang="en-US" altLang="ja-JP" sz="3200" dirty="0"/>
              <a:t>OFF</a:t>
            </a:r>
            <a:r>
              <a:rPr lang="ja-JP" altLang="en-US" sz="3200" dirty="0"/>
              <a:t>の切り替えができる。</a:t>
            </a:r>
            <a:endParaRPr lang="en-US" altLang="ja-JP" sz="3200" dirty="0"/>
          </a:p>
          <a:p>
            <a:r>
              <a:rPr lang="ja-JP" altLang="en-US" sz="3200" dirty="0"/>
              <a:t>自動化はできない。</a:t>
            </a:r>
          </a:p>
        </p:txBody>
      </p:sp>
      <p:pic>
        <p:nvPicPr>
          <p:cNvPr id="3" name="図 2">
            <a:extLst>
              <a:ext uri="{FF2B5EF4-FFF2-40B4-BE49-F238E27FC236}">
                <a16:creationId xmlns:a16="http://schemas.microsoft.com/office/drawing/2014/main" id="{81F14716-5BD3-DCF8-47C7-BFFB825D3B2C}"/>
              </a:ext>
            </a:extLst>
          </p:cNvPr>
          <p:cNvPicPr>
            <a:picLocks noChangeAspect="1"/>
          </p:cNvPicPr>
          <p:nvPr/>
        </p:nvPicPr>
        <p:blipFill>
          <a:blip r:embed="rId2"/>
          <a:stretch>
            <a:fillRect/>
          </a:stretch>
        </p:blipFill>
        <p:spPr>
          <a:xfrm>
            <a:off x="1300131" y="2825025"/>
            <a:ext cx="3336131" cy="4032973"/>
          </a:xfrm>
          <a:prstGeom prst="rect">
            <a:avLst/>
          </a:prstGeom>
        </p:spPr>
      </p:pic>
      <p:pic>
        <p:nvPicPr>
          <p:cNvPr id="5" name="図 4">
            <a:extLst>
              <a:ext uri="{FF2B5EF4-FFF2-40B4-BE49-F238E27FC236}">
                <a16:creationId xmlns:a16="http://schemas.microsoft.com/office/drawing/2014/main" id="{5E7007E0-4A11-9164-4F2E-C9593E001D7C}"/>
              </a:ext>
            </a:extLst>
          </p:cNvPr>
          <p:cNvPicPr>
            <a:picLocks noChangeAspect="1"/>
          </p:cNvPicPr>
          <p:nvPr/>
        </p:nvPicPr>
        <p:blipFill>
          <a:blip r:embed="rId3"/>
          <a:stretch>
            <a:fillRect/>
          </a:stretch>
        </p:blipFill>
        <p:spPr>
          <a:xfrm>
            <a:off x="7136235" y="2825026"/>
            <a:ext cx="3755634" cy="4032973"/>
          </a:xfrm>
          <a:prstGeom prst="rect">
            <a:avLst/>
          </a:prstGeom>
        </p:spPr>
      </p:pic>
    </p:spTree>
    <p:extLst>
      <p:ext uri="{BB962C8B-B14F-4D97-AF65-F5344CB8AC3E}">
        <p14:creationId xmlns:p14="http://schemas.microsoft.com/office/powerpoint/2010/main" val="73252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8801BF9-2252-5146-3BCD-A01282D08B05}"/>
              </a:ext>
            </a:extLst>
          </p:cNvPr>
          <p:cNvSpPr txBox="1"/>
          <p:nvPr/>
        </p:nvSpPr>
        <p:spPr>
          <a:xfrm>
            <a:off x="1940379" y="0"/>
            <a:ext cx="8311241" cy="830997"/>
          </a:xfrm>
          <a:prstGeom prst="rect">
            <a:avLst/>
          </a:prstGeom>
          <a:noFill/>
        </p:spPr>
        <p:txBody>
          <a:bodyPr wrap="square">
            <a:spAutoFit/>
          </a:bodyPr>
          <a:lstStyle/>
          <a:p>
            <a:pPr algn="ctr"/>
            <a:r>
              <a:rPr lang="en-US" altLang="ja-JP" sz="4800" b="1" dirty="0"/>
              <a:t>【</a:t>
            </a:r>
            <a:r>
              <a:rPr lang="ja-JP" altLang="en-US" sz="4800" b="1" dirty="0"/>
              <a:t>感圧板</a:t>
            </a:r>
            <a:r>
              <a:rPr lang="en-US" altLang="ja-JP" sz="4800" b="1" dirty="0"/>
              <a:t>】</a:t>
            </a:r>
            <a:endParaRPr kumimoji="1" lang="ja-JP" altLang="en-US" sz="4800" b="1" dirty="0"/>
          </a:p>
        </p:txBody>
      </p:sp>
      <p:sp>
        <p:nvSpPr>
          <p:cNvPr id="7" name="テキスト ボックス 6">
            <a:extLst>
              <a:ext uri="{FF2B5EF4-FFF2-40B4-BE49-F238E27FC236}">
                <a16:creationId xmlns:a16="http://schemas.microsoft.com/office/drawing/2014/main" id="{DCEBA10A-6AC8-2FC7-4076-5069261E29E2}"/>
              </a:ext>
            </a:extLst>
          </p:cNvPr>
          <p:cNvSpPr txBox="1"/>
          <p:nvPr/>
        </p:nvSpPr>
        <p:spPr>
          <a:xfrm>
            <a:off x="191490" y="767053"/>
            <a:ext cx="11955483" cy="2062103"/>
          </a:xfrm>
          <a:prstGeom prst="rect">
            <a:avLst/>
          </a:prstGeom>
          <a:noFill/>
        </p:spPr>
        <p:txBody>
          <a:bodyPr wrap="square">
            <a:spAutoFit/>
          </a:bodyPr>
          <a:lstStyle/>
          <a:p>
            <a:r>
              <a:rPr lang="ja-JP" altLang="en-US" sz="3200" dirty="0"/>
              <a:t>誰かが乗ると隣の装置に動力を与える。</a:t>
            </a:r>
          </a:p>
          <a:p>
            <a:r>
              <a:rPr lang="ja-JP" altLang="en-US" sz="3200" dirty="0"/>
              <a:t>プレイヤー、モンスター、動物、ボートなど</a:t>
            </a:r>
            <a:endParaRPr lang="en-US" altLang="ja-JP" sz="3200" dirty="0"/>
          </a:p>
          <a:p>
            <a:r>
              <a:rPr lang="ja-JP" altLang="en-US" sz="3200" dirty="0"/>
              <a:t>感圧板の上に置けるなら何でも良さそう。</a:t>
            </a:r>
            <a:endParaRPr lang="en-US" altLang="ja-JP" sz="3200" dirty="0"/>
          </a:p>
          <a:p>
            <a:r>
              <a:rPr lang="ja-JP" altLang="en-US" sz="3200" dirty="0"/>
              <a:t>エージェントも乗れる。</a:t>
            </a:r>
          </a:p>
        </p:txBody>
      </p:sp>
      <p:pic>
        <p:nvPicPr>
          <p:cNvPr id="4" name="図 3">
            <a:extLst>
              <a:ext uri="{FF2B5EF4-FFF2-40B4-BE49-F238E27FC236}">
                <a16:creationId xmlns:a16="http://schemas.microsoft.com/office/drawing/2014/main" id="{F2E54CDF-2486-0297-CEBF-592A451B2C03}"/>
              </a:ext>
            </a:extLst>
          </p:cNvPr>
          <p:cNvPicPr>
            <a:picLocks noChangeAspect="1"/>
          </p:cNvPicPr>
          <p:nvPr/>
        </p:nvPicPr>
        <p:blipFill>
          <a:blip r:embed="rId2"/>
          <a:stretch>
            <a:fillRect/>
          </a:stretch>
        </p:blipFill>
        <p:spPr>
          <a:xfrm>
            <a:off x="1250074" y="2825026"/>
            <a:ext cx="3729346" cy="4032974"/>
          </a:xfrm>
          <a:prstGeom prst="rect">
            <a:avLst/>
          </a:prstGeom>
        </p:spPr>
      </p:pic>
      <p:pic>
        <p:nvPicPr>
          <p:cNvPr id="9" name="図 8">
            <a:extLst>
              <a:ext uri="{FF2B5EF4-FFF2-40B4-BE49-F238E27FC236}">
                <a16:creationId xmlns:a16="http://schemas.microsoft.com/office/drawing/2014/main" id="{61493FAE-00D4-2DFF-D5BC-635030B9B132}"/>
              </a:ext>
            </a:extLst>
          </p:cNvPr>
          <p:cNvPicPr>
            <a:picLocks noChangeAspect="1"/>
          </p:cNvPicPr>
          <p:nvPr/>
        </p:nvPicPr>
        <p:blipFill>
          <a:blip r:embed="rId3"/>
          <a:stretch>
            <a:fillRect/>
          </a:stretch>
        </p:blipFill>
        <p:spPr>
          <a:xfrm>
            <a:off x="6673973" y="2825026"/>
            <a:ext cx="4087937" cy="4032974"/>
          </a:xfrm>
          <a:prstGeom prst="rect">
            <a:avLst/>
          </a:prstGeom>
        </p:spPr>
      </p:pic>
    </p:spTree>
    <p:extLst>
      <p:ext uri="{BB962C8B-B14F-4D97-AF65-F5344CB8AC3E}">
        <p14:creationId xmlns:p14="http://schemas.microsoft.com/office/powerpoint/2010/main" val="364979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8801BF9-2252-5146-3BCD-A01282D08B05}"/>
              </a:ext>
            </a:extLst>
          </p:cNvPr>
          <p:cNvSpPr txBox="1"/>
          <p:nvPr/>
        </p:nvSpPr>
        <p:spPr>
          <a:xfrm>
            <a:off x="1940379" y="0"/>
            <a:ext cx="8311241" cy="830997"/>
          </a:xfrm>
          <a:prstGeom prst="rect">
            <a:avLst/>
          </a:prstGeom>
          <a:noFill/>
        </p:spPr>
        <p:txBody>
          <a:bodyPr wrap="square">
            <a:spAutoFit/>
          </a:bodyPr>
          <a:lstStyle/>
          <a:p>
            <a:pPr algn="ctr"/>
            <a:r>
              <a:rPr lang="en-US" altLang="ja-JP" sz="4800" b="1" dirty="0"/>
              <a:t>【</a:t>
            </a:r>
            <a:r>
              <a:rPr lang="ja-JP" altLang="en-US" sz="4800" b="1" dirty="0"/>
              <a:t>トロッコ</a:t>
            </a:r>
            <a:r>
              <a:rPr lang="en-US" altLang="ja-JP" sz="4800" b="1" dirty="0"/>
              <a:t>】</a:t>
            </a:r>
            <a:endParaRPr kumimoji="1" lang="ja-JP" altLang="en-US" sz="4800" b="1" dirty="0"/>
          </a:p>
        </p:txBody>
      </p:sp>
      <p:sp>
        <p:nvSpPr>
          <p:cNvPr id="7" name="テキスト ボックス 6">
            <a:extLst>
              <a:ext uri="{FF2B5EF4-FFF2-40B4-BE49-F238E27FC236}">
                <a16:creationId xmlns:a16="http://schemas.microsoft.com/office/drawing/2014/main" id="{DCEBA10A-6AC8-2FC7-4076-5069261E29E2}"/>
              </a:ext>
            </a:extLst>
          </p:cNvPr>
          <p:cNvSpPr txBox="1"/>
          <p:nvPr/>
        </p:nvSpPr>
        <p:spPr>
          <a:xfrm>
            <a:off x="191490" y="767053"/>
            <a:ext cx="11955483" cy="2308324"/>
          </a:xfrm>
          <a:prstGeom prst="rect">
            <a:avLst/>
          </a:prstGeom>
          <a:noFill/>
        </p:spPr>
        <p:txBody>
          <a:bodyPr wrap="square">
            <a:spAutoFit/>
          </a:bodyPr>
          <a:lstStyle/>
          <a:p>
            <a:r>
              <a:rPr lang="ja-JP" altLang="en-US" sz="2400" dirty="0"/>
              <a:t>レールの上で右クリックするとレールの上にトロッコを乗せることができる。</a:t>
            </a:r>
          </a:p>
          <a:p>
            <a:r>
              <a:rPr lang="ja-JP" altLang="en-US" sz="2400" dirty="0"/>
              <a:t>レールの上に乗ったトロッコを右クリックするとトロッコに乗ることができる。</a:t>
            </a:r>
          </a:p>
          <a:p>
            <a:r>
              <a:rPr lang="ja-JP" altLang="en-US" sz="2400" dirty="0"/>
              <a:t>乗った状態で「</a:t>
            </a:r>
            <a:r>
              <a:rPr lang="en-US" altLang="ja-JP" sz="2400" dirty="0"/>
              <a:t>w</a:t>
            </a:r>
            <a:r>
              <a:rPr lang="ja-JP" altLang="en-US" sz="2400" dirty="0"/>
              <a:t>キー」を押すと向いている方向にトロッコがゆっくり自動で動き出す。</a:t>
            </a:r>
          </a:p>
          <a:p>
            <a:r>
              <a:rPr lang="ja-JP" altLang="en-US" sz="2400" dirty="0"/>
              <a:t>乗った状態で「スペースキー」を押すとトロッコから降りることができる。</a:t>
            </a:r>
          </a:p>
          <a:p>
            <a:r>
              <a:rPr lang="ja-JP" altLang="en-US" sz="2400" dirty="0"/>
              <a:t>上り坂なら「減速」、下り坂なら「加速」する。</a:t>
            </a:r>
          </a:p>
        </p:txBody>
      </p:sp>
      <p:pic>
        <p:nvPicPr>
          <p:cNvPr id="3" name="図 2">
            <a:extLst>
              <a:ext uri="{FF2B5EF4-FFF2-40B4-BE49-F238E27FC236}">
                <a16:creationId xmlns:a16="http://schemas.microsoft.com/office/drawing/2014/main" id="{2E79A492-D40B-1CC2-DA1E-2FC2A56FD4E7}"/>
              </a:ext>
            </a:extLst>
          </p:cNvPr>
          <p:cNvPicPr>
            <a:picLocks noChangeAspect="1"/>
          </p:cNvPicPr>
          <p:nvPr/>
        </p:nvPicPr>
        <p:blipFill>
          <a:blip r:embed="rId2"/>
          <a:stretch>
            <a:fillRect/>
          </a:stretch>
        </p:blipFill>
        <p:spPr>
          <a:xfrm>
            <a:off x="191490" y="3200382"/>
            <a:ext cx="4482118" cy="3657618"/>
          </a:xfrm>
          <a:prstGeom prst="rect">
            <a:avLst/>
          </a:prstGeom>
        </p:spPr>
      </p:pic>
      <p:pic>
        <p:nvPicPr>
          <p:cNvPr id="8" name="図 7">
            <a:extLst>
              <a:ext uri="{FF2B5EF4-FFF2-40B4-BE49-F238E27FC236}">
                <a16:creationId xmlns:a16="http://schemas.microsoft.com/office/drawing/2014/main" id="{B70272BF-A4F5-6B56-390B-3E641C7C60CB}"/>
              </a:ext>
            </a:extLst>
          </p:cNvPr>
          <p:cNvPicPr>
            <a:picLocks noChangeAspect="1"/>
          </p:cNvPicPr>
          <p:nvPr/>
        </p:nvPicPr>
        <p:blipFill>
          <a:blip r:embed="rId3"/>
          <a:stretch>
            <a:fillRect/>
          </a:stretch>
        </p:blipFill>
        <p:spPr>
          <a:xfrm>
            <a:off x="4892671" y="3200382"/>
            <a:ext cx="6896273" cy="3657618"/>
          </a:xfrm>
          <a:prstGeom prst="rect">
            <a:avLst/>
          </a:prstGeom>
        </p:spPr>
      </p:pic>
    </p:spTree>
    <p:extLst>
      <p:ext uri="{BB962C8B-B14F-4D97-AF65-F5344CB8AC3E}">
        <p14:creationId xmlns:p14="http://schemas.microsoft.com/office/powerpoint/2010/main" val="2143095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369</Words>
  <Application>Microsoft Office PowerPoint</Application>
  <PresentationFormat>ワイド画面</PresentationFormat>
  <Paragraphs>47</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游ゴシック</vt:lpstr>
      <vt:lpstr>游ゴシック Light</vt:lpstr>
      <vt:lpstr>Arial</vt:lpstr>
      <vt:lpstr>Office テーマ</vt:lpstr>
      <vt:lpstr>PowerPoint プレゼンテーション</vt:lpstr>
      <vt:lpstr>タイピング練習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浜比嘉 明彦</dc:creator>
  <cp:lastModifiedBy>浜比嘉 明彦</cp:lastModifiedBy>
  <cp:revision>55</cp:revision>
  <dcterms:created xsi:type="dcterms:W3CDTF">2023-09-27T06:32:03Z</dcterms:created>
  <dcterms:modified xsi:type="dcterms:W3CDTF">2023-10-17T02:56:37Z</dcterms:modified>
</cp:coreProperties>
</file>